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4" r:id="rId13"/>
    <p:sldMasterId id="2147483676" r:id="rId14"/>
    <p:sldMasterId id="2147483678" r:id="rId15"/>
    <p:sldMasterId id="2147483680" r:id="rId16"/>
    <p:sldMasterId id="2147483682" r:id="rId17"/>
    <p:sldMasterId id="2147483684" r:id="rId18"/>
    <p:sldMasterId id="2147483686" r:id="rId19"/>
    <p:sldMasterId id="2147483688" r:id="rId20"/>
    <p:sldMasterId id="2147483690" r:id="rId21"/>
  </p:sldMasterIdLst>
  <p:sldIdLst>
    <p:sldId id="256" r:id="rId22"/>
    <p:sldId id="268" r:id="rId23"/>
    <p:sldId id="257" r:id="rId24"/>
    <p:sldId id="258" r:id="rId25"/>
    <p:sldId id="259" r:id="rId26"/>
    <p:sldId id="261" r:id="rId27"/>
    <p:sldId id="262" r:id="rId28"/>
    <p:sldId id="263" r:id="rId29"/>
    <p:sldId id="274" r:id="rId30"/>
    <p:sldId id="264" r:id="rId31"/>
    <p:sldId id="265" r:id="rId32"/>
    <p:sldId id="275" r:id="rId33"/>
    <p:sldId id="266" r:id="rId34"/>
    <p:sldId id="271" r:id="rId35"/>
    <p:sldId id="272" r:id="rId36"/>
    <p:sldId id="273" r:id="rId3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39" Type="http://schemas.openxmlformats.org/officeDocument/2006/relationships/viewProps" Target="viewProps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slide" Target="slides/slide11.xml"/><Relationship Id="rId37" Type="http://schemas.openxmlformats.org/officeDocument/2006/relationships/slide" Target="slides/slide16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36" Type="http://schemas.openxmlformats.org/officeDocument/2006/relationships/slide" Target="slides/slide15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slide" Target="slides/slide14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33" Type="http://schemas.openxmlformats.org/officeDocument/2006/relationships/slide" Target="slides/slide1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40320"/>
            <a:ext cx="9143640" cy="5223600"/>
          </a:xfrm>
          <a:prstGeom prst="rect">
            <a:avLst/>
          </a:prstGeom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48880" y="1661760"/>
            <a:ext cx="5348520" cy="237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8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6;p1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3888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99;p20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924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13;p3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76240" y="2534040"/>
            <a:ext cx="56746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1084320" y="15372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18;p4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184280" cy="108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14960" y="1738080"/>
            <a:ext cx="4184280" cy="286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22;p5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29;p6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32;p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332172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38;p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58920" y="507600"/>
            <a:ext cx="5845680" cy="1475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228528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9600" b="1" strike="noStrike" spc="-1">
                <a:solidFill>
                  <a:schemeClr val="dk1"/>
                </a:solidFill>
                <a:latin typeface="DM Sans"/>
                <a:ea typeface="DM Sans"/>
              </a:rPr>
              <a:t>xx%</a:t>
            </a:r>
            <a:endParaRPr lang="fr-FR" sz="96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8;p13"/>
          <p:cNvPicPr/>
          <p:nvPr/>
        </p:nvPicPr>
        <p:blipFill>
          <a:blip r:embed="rId3">
            <a:alphaModFix amt="69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019160" y="2857320"/>
            <a:ext cx="7105320" cy="368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3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2;p14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4;p15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-1063080" y="-694440"/>
            <a:ext cx="10218240" cy="583740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75;p16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90;p1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93;p18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064400" y="444960"/>
            <a:ext cx="43592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47800" y="1657440"/>
            <a:ext cx="53528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80000"/>
              </a:lnSpc>
              <a:buNone/>
              <a:tabLst>
                <a:tab pos="0" algn="l"/>
              </a:tabLst>
            </a:pPr>
            <a:r>
              <a:rPr lang="en" sz="54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X-Ray Tube Heat Dissipation Modeling</a:t>
            </a:r>
            <a:endParaRPr lang="fr-FR" sz="54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885960" y="847800"/>
            <a:ext cx="5248080" cy="676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100" b="0" strike="noStrike" spc="-1">
                <a:solidFill>
                  <a:schemeClr val="lt1"/>
                </a:solidFill>
                <a:latin typeface="Inter"/>
                <a:ea typeface="Inter"/>
              </a:rPr>
              <a:t>Simulating Heat Generation &amp; Dissipation Mechanisms</a:t>
            </a:r>
            <a:endParaRPr lang="en-US" sz="1100" b="0" strike="noStrike" spc="-1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54" name="Google Shape;118;p25"/>
          <p:cNvCxnSpPr/>
          <p:nvPr/>
        </p:nvCxnSpPr>
        <p:spPr>
          <a:xfrm>
            <a:off x="968400" y="1585080"/>
            <a:ext cx="34797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14240" y="356461"/>
            <a:ext cx="5733055" cy="61927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Convection processes</a:t>
            </a:r>
            <a:endParaRPr lang="fr-FR" sz="36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714239" y="975740"/>
            <a:ext cx="6081767" cy="36243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Convection involves the transfer of heat to surrounding fluids, such as air or coolant, surrounding the X-ray tube.</a:t>
            </a:r>
            <a:endParaRPr lang="en" sz="1600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The movement of these fluids aids in carrying away heat generated during X-ray production.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The rate of heat transfer can be described by the formula: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" sz="1600" b="0" strike="noStrike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   	&gt;&gt; </a:t>
            </a:r>
            <a:r>
              <a:rPr lang="fr-FR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Q = h ⋅ A ⋅ (T2 – T1)</a:t>
            </a:r>
            <a:endParaRPr lang="en" sz="1600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Heat transfer coefficient (h).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Surface area (A).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Temperature (</a:t>
            </a:r>
            <a:r>
              <a:rPr lang="en" sz="1600" b="0" strike="noStrike" spc="-1" dirty="0">
                <a:solidFill>
                  <a:schemeClr val="bg1"/>
                </a:solidFill>
                <a:latin typeface="Inter"/>
                <a:ea typeface="Inter"/>
              </a:rPr>
              <a:t>T</a:t>
            </a: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).</a:t>
            </a:r>
            <a:endParaRPr lang="en" sz="1600" b="0" strike="noStrike" spc="-1" dirty="0">
              <a:solidFill>
                <a:schemeClr val="lt1"/>
              </a:solidFill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ubTitle"/>
          </p:nvPr>
        </p:nvSpPr>
        <p:spPr>
          <a:xfrm>
            <a:off x="361800" y="1035323"/>
            <a:ext cx="6658932" cy="3420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Radiation heat dissipation occurs as the tube and its components emit infrared radiation due to their temperature.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This process is crucial for maintaining an equilibrium state within the tube.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The radiation transfer can be calculated using the formula:</a:t>
            </a:r>
          </a:p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		</a:t>
            </a:r>
            <a:r>
              <a:rPr lang="en" sz="1600" spc="-1" dirty="0">
                <a:solidFill>
                  <a:srgbClr val="FF0000"/>
                </a:solidFill>
                <a:latin typeface="Inter"/>
                <a:ea typeface="Inter"/>
              </a:rPr>
              <a:t>&gt;&gt;</a:t>
            </a:r>
            <a:r>
              <a:rPr lang="en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 </a:t>
            </a:r>
            <a:r>
              <a:rPr lang="fr-FR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Q = σ ⋅ A ⋅ ε ⋅ (T2^4 – T1 ^4)</a:t>
            </a:r>
            <a:endParaRPr lang="en" sz="1600" b="0" strike="noStrike" spc="-1" dirty="0">
              <a:solidFill>
                <a:srgbClr val="FF0000"/>
              </a:solidFill>
              <a:latin typeface="Inter"/>
              <a:ea typeface="Inter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E</a:t>
            </a: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missivity (ε).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The Stefan-Boltzmann constant (σ).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A</a:t>
            </a: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bsolute temperature (T).</a:t>
            </a:r>
            <a:endParaRPr lang="en-US" sz="16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361800" y="302217"/>
            <a:ext cx="6565942" cy="73310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Radiation principles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361800" y="1587795"/>
            <a:ext cx="4997009" cy="196791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5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Physical Constants Used: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Stefan-Boltzmann Constant: </a:t>
            </a:r>
            <a:r>
              <a:rPr lang="en-US" b="1" dirty="0">
                <a:solidFill>
                  <a:schemeClr val="bg1"/>
                </a:solidFill>
              </a:rPr>
              <a:t>5.67×10⁻⁸ W/m²K⁴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Ambient Temperature: </a:t>
            </a:r>
            <a:r>
              <a:rPr lang="en-US" b="1" dirty="0">
                <a:solidFill>
                  <a:schemeClr val="bg1"/>
                </a:solidFill>
              </a:rPr>
              <a:t>22°C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Kelvin Offset: </a:t>
            </a:r>
            <a:r>
              <a:rPr lang="en-US" b="1" dirty="0">
                <a:solidFill>
                  <a:schemeClr val="bg1"/>
                </a:solidFill>
              </a:rPr>
              <a:t>273.15 K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Material Properties Considered: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Tungsten, Molybdenum, Copper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Thermal conductivity, specific heat capacity</a:t>
            </a:r>
          </a:p>
        </p:txBody>
      </p:sp>
      <p:sp>
        <p:nvSpPr>
          <p:cNvPr id="72" name="PlaceHolder 2"/>
          <p:cNvSpPr>
            <a:spLocks noGrp="1"/>
          </p:cNvSpPr>
          <p:nvPr>
            <p:ph type="title"/>
          </p:nvPr>
        </p:nvSpPr>
        <p:spPr>
          <a:xfrm>
            <a:off x="361800" y="503289"/>
            <a:ext cx="8420400" cy="108450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Key Components of the Thermal Model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10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2859437" y="2208052"/>
            <a:ext cx="3425126" cy="72739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Outcomes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F010D-9CDD-9EA7-7750-DCFA29381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775167-88D7-1A5B-3F38-0DB780D79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23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5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13243-9C41-79C7-29A7-2EF1BEFD9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68681E-F9A8-7518-FC47-75EFC73A9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619933"/>
            <a:ext cx="4463512" cy="42220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B73F69-7F2E-9EF9-EE20-C141D714F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88" y="1519286"/>
            <a:ext cx="4541004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91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F4799-F556-B39E-0F6F-AD023461A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2">
            <a:extLst>
              <a:ext uri="{FF2B5EF4-FFF2-40B4-BE49-F238E27FC236}">
                <a16:creationId xmlns:a16="http://schemas.microsoft.com/office/drawing/2014/main" id="{47825E7F-DCA1-7C5F-0771-BFF5ECDFE90A}"/>
              </a:ext>
            </a:extLst>
          </p:cNvPr>
          <p:cNvSpPr txBox="1">
            <a:spLocks/>
          </p:cNvSpPr>
          <p:nvPr/>
        </p:nvSpPr>
        <p:spPr>
          <a:xfrm>
            <a:off x="3275351" y="2061837"/>
            <a:ext cx="2593297" cy="101982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5400" b="1" spc="-1" dirty="0">
                <a:solidFill>
                  <a:schemeClr val="dk1"/>
                </a:solidFill>
                <a:latin typeface="DM Sans"/>
                <a:ea typeface="DM Sans"/>
              </a:rPr>
              <a:t>Thanks</a:t>
            </a:r>
            <a:endParaRPr lang="fr-FR" sz="5400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7036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8A3DB-B493-E989-BA0A-E0163B83E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2">
            <a:extLst>
              <a:ext uri="{FF2B5EF4-FFF2-40B4-BE49-F238E27FC236}">
                <a16:creationId xmlns:a16="http://schemas.microsoft.com/office/drawing/2014/main" id="{47188AF8-C386-7CB7-A318-E35845E06C3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68245" y="433952"/>
            <a:ext cx="2694148" cy="58707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 dirty="0">
                <a:solidFill>
                  <a:schemeClr val="lt1"/>
                </a:solidFill>
                <a:latin typeface="Inter"/>
                <a:ea typeface="Inter"/>
              </a:rPr>
              <a:t>Team 14</a:t>
            </a:r>
            <a:endParaRPr lang="en-US" sz="3600" b="1" strike="noStrike" spc="-1" dirty="0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54" name="Google Shape;118;p25">
            <a:extLst>
              <a:ext uri="{FF2B5EF4-FFF2-40B4-BE49-F238E27FC236}">
                <a16:creationId xmlns:a16="http://schemas.microsoft.com/office/drawing/2014/main" id="{F4D7E675-32C5-0430-BF5B-180BE4BBBA1A}"/>
              </a:ext>
            </a:extLst>
          </p:cNvPr>
          <p:cNvCxnSpPr/>
          <p:nvPr/>
        </p:nvCxnSpPr>
        <p:spPr>
          <a:xfrm>
            <a:off x="929654" y="1114740"/>
            <a:ext cx="34797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" name="PlaceHolder 2">
            <a:extLst>
              <a:ext uri="{FF2B5EF4-FFF2-40B4-BE49-F238E27FC236}">
                <a16:creationId xmlns:a16="http://schemas.microsoft.com/office/drawing/2014/main" id="{DBD8374B-3DDA-2A75-A5D1-3B9776651E40}"/>
              </a:ext>
            </a:extLst>
          </p:cNvPr>
          <p:cNvSpPr txBox="1">
            <a:spLocks/>
          </p:cNvSpPr>
          <p:nvPr/>
        </p:nvSpPr>
        <p:spPr>
          <a:xfrm>
            <a:off x="690992" y="1276200"/>
            <a:ext cx="4181040" cy="245078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1" spc="-1" dirty="0" err="1">
                <a:solidFill>
                  <a:srgbClr val="000000"/>
                </a:solidFill>
                <a:latin typeface="Arial"/>
              </a:rPr>
              <a:t>Shehab</a:t>
            </a: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 Mohamed </a:t>
            </a:r>
            <a:r>
              <a:rPr lang="fr-FR" sz="1600" b="1" spc="-1" dirty="0" err="1">
                <a:solidFill>
                  <a:srgbClr val="000000"/>
                </a:solidFill>
                <a:latin typeface="Arial"/>
              </a:rPr>
              <a:t>Hegab</a:t>
            </a: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Mohamed </a:t>
            </a:r>
            <a:r>
              <a:rPr lang="fr-FR" sz="1600" b="1" spc="-1" dirty="0" err="1">
                <a:solidFill>
                  <a:srgbClr val="000000"/>
                </a:solidFill>
                <a:latin typeface="Arial"/>
              </a:rPr>
              <a:t>Hazem</a:t>
            </a: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Mohamed Aziz Hammam.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Mahmoud </a:t>
            </a:r>
            <a:r>
              <a:rPr lang="fr-FR" sz="1600" b="1" spc="-1" dirty="0" err="1">
                <a:solidFill>
                  <a:srgbClr val="000000"/>
                </a:solidFill>
                <a:latin typeface="Arial"/>
              </a:rPr>
              <a:t>Emad</a:t>
            </a: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fr-FR" sz="1600" b="1" spc="-1" dirty="0">
                <a:solidFill>
                  <a:srgbClr val="000000"/>
                </a:solidFill>
                <a:latin typeface="Arial"/>
              </a:rPr>
              <a:t>Omar Mohamed Mahmoud.</a:t>
            </a:r>
          </a:p>
        </p:txBody>
      </p:sp>
    </p:spTree>
    <p:extLst>
      <p:ext uri="{BB962C8B-B14F-4D97-AF65-F5344CB8AC3E}">
        <p14:creationId xmlns:p14="http://schemas.microsoft.com/office/powerpoint/2010/main" val="345470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4240" y="426720"/>
            <a:ext cx="7430016" cy="69232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600" b="1" strike="noStrike" spc="-1" dirty="0">
                <a:solidFill>
                  <a:schemeClr val="dk1"/>
                </a:solidFill>
                <a:latin typeface="Arial"/>
              </a:rPr>
              <a:t>Overview</a:t>
            </a: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14239" y="1119048"/>
            <a:ext cx="8373053" cy="396331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lnSpcReduction="10000"/>
          </a:bodyPr>
          <a:lstStyle/>
          <a:p>
            <a:pPr algn="l">
              <a:lnSpc>
                <a:spcPct val="200000"/>
              </a:lnSpc>
            </a:pPr>
            <a:r>
              <a:rPr lang="en-US" sz="1600" b="1" dirty="0">
                <a:solidFill>
                  <a:schemeClr val="bg1"/>
                </a:solidFill>
                <a:latin typeface="fkGroteskNeue"/>
              </a:rPr>
              <a:t>Objective: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kGroteskNeue"/>
              </a:rPr>
              <a:t>Analyze thermal behavior of an X-ray tube under operation.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kGroteskNeue"/>
              </a:rPr>
              <a:t>Understand heat generation &amp; dissipation mechanisms.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kGroteskNeue"/>
              </a:rPr>
              <a:t>Use theoretical principles and numerical simulations for prediction.</a:t>
            </a:r>
          </a:p>
          <a:p>
            <a:pPr algn="l">
              <a:lnSpc>
                <a:spcPct val="200000"/>
              </a:lnSpc>
            </a:pPr>
            <a:endParaRPr lang="en-US" sz="1600" dirty="0">
              <a:solidFill>
                <a:schemeClr val="bg1"/>
              </a:solidFill>
              <a:latin typeface="fkGroteskNeue"/>
            </a:endParaRPr>
          </a:p>
          <a:p>
            <a:pPr algn="l">
              <a:lnSpc>
                <a:spcPct val="200000"/>
              </a:lnSpc>
            </a:pPr>
            <a:r>
              <a:rPr lang="en-US" sz="1600" b="1" dirty="0">
                <a:solidFill>
                  <a:schemeClr val="bg1"/>
                </a:solidFill>
                <a:latin typeface="fkGroteskNeue"/>
              </a:rPr>
              <a:t>Key Points: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kGroteskNeue"/>
              </a:rPr>
              <a:t>X-ray tubes convert only ~1% of electron energy into X-rays; 99% becomes heat.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kGroteskNeue"/>
              </a:rPr>
              <a:t>Effective cooling is crucial for performance and longevity.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Heat Generation</a:t>
            </a:r>
            <a:endParaRPr lang="fr-FR" sz="36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01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361799" y="1285187"/>
            <a:ext cx="6889606" cy="272683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6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X-ray tubes operate by directing high-energy electrons at a metal target.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Heat generation sources: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Joule Heating:</a:t>
            </a:r>
            <a:r>
              <a:rPr lang="en-US" dirty="0">
                <a:solidFill>
                  <a:schemeClr val="bg1"/>
                </a:solidFill>
              </a:rPr>
              <a:t> Filament resistance heating.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Impact Heating:</a:t>
            </a:r>
            <a:r>
              <a:rPr lang="en-US" dirty="0">
                <a:solidFill>
                  <a:schemeClr val="bg1"/>
                </a:solidFill>
              </a:rPr>
              <a:t> Electron collisions with the anode.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Secondary Radiation Heating:</a:t>
            </a:r>
            <a:r>
              <a:rPr lang="en-US" dirty="0">
                <a:solidFill>
                  <a:schemeClr val="bg1"/>
                </a:solidFill>
              </a:rPr>
              <a:t> Absorption of secondary X-rays and electrons.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Only </a:t>
            </a:r>
            <a:r>
              <a:rPr lang="en-US" b="1" dirty="0">
                <a:solidFill>
                  <a:schemeClr val="bg1"/>
                </a:solidFill>
              </a:rPr>
              <a:t>1% of energy</a:t>
            </a:r>
            <a:r>
              <a:rPr lang="en-US" dirty="0">
                <a:solidFill>
                  <a:schemeClr val="bg1"/>
                </a:solidFill>
              </a:rPr>
              <a:t> is converted into X-rays, while </a:t>
            </a:r>
            <a:r>
              <a:rPr lang="en-US" b="1" dirty="0">
                <a:solidFill>
                  <a:schemeClr val="bg1"/>
                </a:solidFill>
              </a:rPr>
              <a:t>99% is heat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2" name="PlaceHolder 2"/>
          <p:cNvSpPr>
            <a:spLocks noGrp="1"/>
          </p:cNvSpPr>
          <p:nvPr>
            <p:ph type="title"/>
          </p:nvPr>
        </p:nvSpPr>
        <p:spPr>
          <a:xfrm>
            <a:off x="361800" y="395206"/>
            <a:ext cx="7798058" cy="74860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Heat Generation in X-Ray Tubes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373275" y="140464"/>
            <a:ext cx="7453367" cy="61927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Heat generation formula</a:t>
            </a:r>
            <a:endParaRPr lang="fr-FR" sz="2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373274" y="927488"/>
            <a:ext cx="7453367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000" b="1" strike="noStrike" spc="-1" dirty="0">
                <a:solidFill>
                  <a:schemeClr val="lt1"/>
                </a:solidFill>
                <a:latin typeface="Inter"/>
                <a:ea typeface="Inter"/>
              </a:rPr>
              <a:t>Parameters affecting X-ray tube efficiency: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" sz="1800" b="0" strike="noStrike" spc="-1" dirty="0">
                <a:solidFill>
                  <a:schemeClr val="lt1"/>
                </a:solidFill>
                <a:latin typeface="Inter"/>
                <a:ea typeface="Inter"/>
              </a:rPr>
              <a:t>kilovoltage peak (kVp).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" sz="1800" spc="-1" dirty="0">
                <a:solidFill>
                  <a:schemeClr val="lt1"/>
                </a:solidFill>
                <a:latin typeface="Inter"/>
                <a:ea typeface="Inter"/>
              </a:rPr>
              <a:t>M</a:t>
            </a:r>
            <a:r>
              <a:rPr lang="en" sz="1800" b="0" strike="noStrike" spc="-1" dirty="0">
                <a:solidFill>
                  <a:schemeClr val="lt1"/>
                </a:solidFill>
                <a:latin typeface="Inter"/>
                <a:ea typeface="Inter"/>
              </a:rPr>
              <a:t>illiampere-seconds (mAs).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1800" b="1" strike="noStrike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" sz="1800" b="1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800" b="1" strike="noStrike" spc="-1" dirty="0">
                <a:solidFill>
                  <a:schemeClr val="lt1"/>
                </a:solidFill>
                <a:latin typeface="Inter"/>
                <a:ea typeface="Inter"/>
              </a:rPr>
              <a:t>The heat generated in an X-ray tube can be calculated using the formula: 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" sz="1400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		</a:t>
            </a:r>
            <a:r>
              <a:rPr lang="en" sz="14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&gt;&gt; </a:t>
            </a:r>
            <a:r>
              <a:rPr lang="en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Q_heat = Efficiency Factor * (kVp) * (mA) * Exposure Time. 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" sz="1600" b="1" spc="-1" dirty="0">
              <a:solidFill>
                <a:schemeClr val="lt1"/>
              </a:solidFill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Heat Dissipation</a:t>
            </a:r>
            <a:endParaRPr lang="fr-FR" sz="36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02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361800" y="1259642"/>
            <a:ext cx="6883658" cy="185215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b="1" strike="noStrike" spc="-1" dirty="0">
                <a:solidFill>
                  <a:schemeClr val="lt1"/>
                </a:solidFill>
                <a:latin typeface="Inter"/>
                <a:ea typeface="Inter"/>
              </a:rPr>
              <a:t>Radiation Cooling</a:t>
            </a:r>
            <a:r>
              <a:rPr lang="en-US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: Infrared radiation from the anode.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b="1" strike="noStrike" spc="-1" dirty="0">
                <a:solidFill>
                  <a:schemeClr val="lt1"/>
                </a:solidFill>
                <a:latin typeface="Inter"/>
                <a:ea typeface="Inter"/>
              </a:rPr>
              <a:t>Conduction Cooling</a:t>
            </a:r>
            <a:r>
              <a:rPr lang="en-US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: Direct heat transfer through materials.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b="1" strike="noStrike" spc="-1" dirty="0">
                <a:solidFill>
                  <a:schemeClr val="lt1"/>
                </a:solidFill>
                <a:latin typeface="Inter"/>
                <a:ea typeface="Inter"/>
              </a:rPr>
              <a:t>Convection Cooling</a:t>
            </a:r>
            <a:r>
              <a:rPr lang="en-US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: Air or liquid cooling systems (e.g., oil circulation).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b="1" strike="noStrike" spc="-1" dirty="0">
                <a:solidFill>
                  <a:schemeClr val="lt1"/>
                </a:solidFill>
                <a:latin typeface="Inter"/>
                <a:ea typeface="Inter"/>
              </a:rPr>
              <a:t>Rotating Anode</a:t>
            </a:r>
            <a:r>
              <a:rPr lang="en-US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: Spreads heat over a larger area, reducing thermal stress.</a:t>
            </a:r>
            <a:endParaRPr lang="en" sz="1600" spc="-1" dirty="0">
              <a:solidFill>
                <a:schemeClr val="lt1"/>
              </a:solidFill>
              <a:latin typeface="Inter"/>
              <a:ea typeface="Inter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title"/>
          </p:nvPr>
        </p:nvSpPr>
        <p:spPr>
          <a:xfrm>
            <a:off x="361800" y="503289"/>
            <a:ext cx="7123881" cy="75635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Heat Dissipation Mechanisms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361800" y="1259642"/>
            <a:ext cx="6883658" cy="362232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Conduction is the process of heat transfer through materials.</a:t>
            </a:r>
            <a:endParaRPr lang="en" sz="1600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In X-ray tubes, heat is conducted through components like the anode and casing. </a:t>
            </a:r>
          </a:p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		</a:t>
            </a:r>
            <a:r>
              <a:rPr lang="en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&gt;&gt; </a:t>
            </a:r>
            <a:r>
              <a:rPr lang="fr-FR" sz="1600" b="0" strike="noStrike" spc="-1" dirty="0">
                <a:solidFill>
                  <a:srgbClr val="FF0000"/>
                </a:solidFill>
                <a:latin typeface="Inter"/>
                <a:ea typeface="Inter"/>
              </a:rPr>
              <a:t>Q = k ⋅ A ⋅ (T2 – T1) / L</a:t>
            </a:r>
            <a:endParaRPr lang="en" sz="1600" b="0" strike="noStrike" spc="-1" dirty="0">
              <a:solidFill>
                <a:srgbClr val="FF0000"/>
              </a:solidFill>
              <a:latin typeface="Inter"/>
              <a:ea typeface="Inter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spc="-1" dirty="0">
                <a:solidFill>
                  <a:schemeClr val="lt1"/>
                </a:solidFill>
                <a:latin typeface="Inter"/>
                <a:ea typeface="Inter"/>
              </a:rPr>
              <a:t>T</a:t>
            </a: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he material’s thermal conductivity (k).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Su</a:t>
            </a: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rface area (A).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lt1"/>
                </a:solidFill>
                <a:latin typeface="Inter"/>
                <a:ea typeface="Inter"/>
              </a:rPr>
              <a:t>Temperature (T).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  <a:tabLst>
                <a:tab pos="0" algn="l"/>
              </a:tabLst>
            </a:pPr>
            <a:r>
              <a:rPr lang="en-US" sz="1600" spc="-1" dirty="0">
                <a:solidFill>
                  <a:schemeClr val="lt1"/>
                </a:solidFill>
                <a:latin typeface="Inter"/>
                <a:ea typeface="Inter"/>
              </a:rPr>
              <a:t>Effective path length</a:t>
            </a:r>
            <a:r>
              <a:rPr lang="en" sz="1600" spc="-1" dirty="0">
                <a:solidFill>
                  <a:schemeClr val="lt1"/>
                </a:solidFill>
                <a:latin typeface="Inter"/>
                <a:ea typeface="Inter"/>
              </a:rPr>
              <a:t> (L).</a:t>
            </a:r>
          </a:p>
        </p:txBody>
      </p:sp>
      <p:sp>
        <p:nvSpPr>
          <p:cNvPr id="72" name="PlaceHolder 2"/>
          <p:cNvSpPr>
            <a:spLocks noGrp="1"/>
          </p:cNvSpPr>
          <p:nvPr>
            <p:ph type="title"/>
          </p:nvPr>
        </p:nvSpPr>
        <p:spPr>
          <a:xfrm>
            <a:off x="361800" y="503289"/>
            <a:ext cx="7123881" cy="75635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Conduction mechanisms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2302938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532</Words>
  <Application>Microsoft Office PowerPoint</Application>
  <PresentationFormat>On-screen Show (16:9)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16</vt:i4>
      </vt:variant>
    </vt:vector>
  </HeadingPairs>
  <TitlesOfParts>
    <vt:vector size="44" baseType="lpstr">
      <vt:lpstr>Arial</vt:lpstr>
      <vt:lpstr>DM Sans</vt:lpstr>
      <vt:lpstr>fkGroteskNeue</vt:lpstr>
      <vt:lpstr>Inter</vt:lpstr>
      <vt:lpstr>OpenSymbol</vt:lpstr>
      <vt:lpstr>Symbol</vt:lpstr>
      <vt:lpstr>Wingdings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Slidesgo Final Pages</vt:lpstr>
      <vt:lpstr>Slidesgo Final Pages</vt:lpstr>
      <vt:lpstr>X-Ray Tube Heat Dissipation Modeling</vt:lpstr>
      <vt:lpstr>PowerPoint Presentation</vt:lpstr>
      <vt:lpstr>Overview</vt:lpstr>
      <vt:lpstr>Heat Generation</vt:lpstr>
      <vt:lpstr>Heat Generation in X-Ray Tubes</vt:lpstr>
      <vt:lpstr>Heat generation formula</vt:lpstr>
      <vt:lpstr>Heat Dissipation</vt:lpstr>
      <vt:lpstr>Heat Dissipation Mechanisms</vt:lpstr>
      <vt:lpstr>Conduction mechanisms</vt:lpstr>
      <vt:lpstr>Convection processes</vt:lpstr>
      <vt:lpstr>Radiation principles</vt:lpstr>
      <vt:lpstr>Key Components of the Thermal Model</vt:lpstr>
      <vt:lpstr>Outcomes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mohamed hazem</cp:lastModifiedBy>
  <cp:revision>25</cp:revision>
  <dcterms:modified xsi:type="dcterms:W3CDTF">2025-03-26T12:16:32Z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2025-03-26T01:48:04Z</dcterms:created>
  <dc:creator>Unknown Creator</dc:creator>
  <dc:description/>
  <dc:language>en-US</dc:language>
  <cp:lastModifiedBy>Unknown Creator</cp:lastModifiedBy>
  <dcterms:modified xsi:type="dcterms:W3CDTF">2025-03-26T01:48:04Z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